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7"/>
  </p:notesMasterIdLst>
  <p:handoutMasterIdLst>
    <p:handoutMasterId r:id="rId18"/>
  </p:handoutMasterIdLst>
  <p:sldIdLst>
    <p:sldId id="267" r:id="rId5"/>
    <p:sldId id="288" r:id="rId6"/>
    <p:sldId id="284" r:id="rId7"/>
    <p:sldId id="278" r:id="rId8"/>
    <p:sldId id="285" r:id="rId9"/>
    <p:sldId id="287" r:id="rId10"/>
    <p:sldId id="294" r:id="rId11"/>
    <p:sldId id="292" r:id="rId12"/>
    <p:sldId id="293" r:id="rId13"/>
    <p:sldId id="291" r:id="rId14"/>
    <p:sldId id="290" r:id="rId15"/>
    <p:sldId id="295"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599" autoAdjust="0"/>
  </p:normalViewPr>
  <p:slideViewPr>
    <p:cSldViewPr>
      <p:cViewPr varScale="1">
        <p:scale>
          <a:sx n="76" d="100"/>
          <a:sy n="76" d="100"/>
        </p:scale>
        <p:origin x="126" y="82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11/19/2016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11/19/2016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11/19/2016</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11/19/2016</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11/19/2016</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11/19/2016</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11/19/2016</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11/19/2016</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11/19/2016</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11/19/2016</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11/19/2016</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11/19/2016</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11/19/2016</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11/19/2016</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Barb Iman</a:t>
            </a:r>
            <a:endParaRPr lang="en-US" dirty="0"/>
          </a:p>
        </p:txBody>
      </p:sp>
      <p:sp>
        <p:nvSpPr>
          <p:cNvPr id="3" name="Subtitle 2"/>
          <p:cNvSpPr>
            <a:spLocks noGrp="1"/>
          </p:cNvSpPr>
          <p:nvPr>
            <p:ph type="subTitle" idx="1"/>
          </p:nvPr>
        </p:nvSpPr>
        <p:spPr/>
        <p:txBody>
          <a:bodyPr/>
          <a:lstStyle/>
          <a:p>
            <a:r>
              <a:rPr lang="en-US" dirty="0" smtClean="0"/>
              <a:t>Update </a:t>
            </a:r>
            <a:r>
              <a:rPr lang="en-US" dirty="0" smtClean="0"/>
              <a:t>11/16/2016</a:t>
            </a:r>
            <a:endParaRPr lang="en-US" dirty="0"/>
          </a:p>
        </p:txBody>
      </p:sp>
      <p:pic>
        <p:nvPicPr>
          <p:cNvPr id="4" name="Picture 3"/>
          <p:cNvPicPr>
            <a:picLocks noChangeAspect="1"/>
          </p:cNvPicPr>
          <p:nvPr/>
        </p:nvPicPr>
        <p:blipFill>
          <a:blip r:embed="rId2"/>
          <a:stretch>
            <a:fillRect/>
          </a:stretch>
        </p:blipFill>
        <p:spPr>
          <a:xfrm>
            <a:off x="8837612" y="1828800"/>
            <a:ext cx="1642128" cy="2868614"/>
          </a:xfrm>
          <a:prstGeom prst="rect">
            <a:avLst/>
          </a:prstGeom>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Isaiah 19:23-25</a:t>
            </a:r>
            <a:endParaRPr lang="en-US" dirty="0"/>
          </a:p>
        </p:txBody>
      </p:sp>
      <p:sp>
        <p:nvSpPr>
          <p:cNvPr id="6" name="Content Placeholder 5"/>
          <p:cNvSpPr>
            <a:spLocks noGrp="1"/>
          </p:cNvSpPr>
          <p:nvPr>
            <p:ph idx="1"/>
          </p:nvPr>
        </p:nvSpPr>
        <p:spPr/>
        <p:txBody>
          <a:bodyPr/>
          <a:lstStyle/>
          <a:p>
            <a:pPr marL="0" indent="0">
              <a:lnSpc>
                <a:spcPct val="100000"/>
              </a:lnSpc>
              <a:buNone/>
            </a:pPr>
            <a:r>
              <a:rPr lang="en-US" dirty="0"/>
              <a:t>In that day there will be a highway from Egypt to Assyria, and the Assyrian will come into Egypt and the Egyptian into Assyria, and the Egyptians will serve with the Assyrians. In that day Israel will be one of three with Egypt and Assyria—a blessing in the midst of the land, whom the Lord of hosts shall bless, saying, “Blessed is Egypt My people, and Assyria the work of My hands, and Israel My inheritance.”</a:t>
            </a:r>
          </a:p>
        </p:txBody>
      </p:sp>
    </p:spTree>
    <p:extLst>
      <p:ext uri="{BB962C8B-B14F-4D97-AF65-F5344CB8AC3E}">
        <p14:creationId xmlns:p14="http://schemas.microsoft.com/office/powerpoint/2010/main" val="319346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Erbil, Kurdistan</a:t>
            </a:r>
            <a:endParaRPr lang="en-US" dirty="0"/>
          </a:p>
        </p:txBody>
      </p:sp>
      <p:pic>
        <p:nvPicPr>
          <p:cNvPr id="4" name="Content Placeholder 3"/>
          <p:cNvPicPr>
            <a:picLocks noGrp="1" noChangeAspect="1"/>
          </p:cNvPicPr>
          <p:nvPr>
            <p:ph idx="1"/>
          </p:nvPr>
        </p:nvPicPr>
        <p:blipFill>
          <a:blip r:embed="rId2"/>
          <a:stretch>
            <a:fillRect/>
          </a:stretch>
        </p:blipFill>
        <p:spPr>
          <a:xfrm>
            <a:off x="2860882" y="1803400"/>
            <a:ext cx="6467060" cy="4267200"/>
          </a:xfrm>
          <a:prstGeom prst="rect">
            <a:avLst/>
          </a:prstGeom>
        </p:spPr>
      </p:pic>
    </p:spTree>
    <p:extLst>
      <p:ext uri="{BB962C8B-B14F-4D97-AF65-F5344CB8AC3E}">
        <p14:creationId xmlns:p14="http://schemas.microsoft.com/office/powerpoint/2010/main" val="287731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and/or Donate</a:t>
            </a:r>
            <a:endParaRPr lang="en-US" dirty="0"/>
          </a:p>
        </p:txBody>
      </p:sp>
      <p:sp>
        <p:nvSpPr>
          <p:cNvPr id="3" name="Content Placeholder 2"/>
          <p:cNvSpPr>
            <a:spLocks noGrp="1"/>
          </p:cNvSpPr>
          <p:nvPr>
            <p:ph idx="1"/>
          </p:nvPr>
        </p:nvSpPr>
        <p:spPr/>
        <p:txBody>
          <a:bodyPr/>
          <a:lstStyle/>
          <a:p>
            <a:r>
              <a:rPr lang="en-US" dirty="0"/>
              <a:t>imaninafrica@gmail.com</a:t>
            </a:r>
          </a:p>
          <a:p>
            <a:r>
              <a:rPr lang="en-US" dirty="0"/>
              <a:t>Tax deductible donations can be sent to</a:t>
            </a:r>
          </a:p>
          <a:p>
            <a:pPr marL="0" indent="0">
              <a:lnSpc>
                <a:spcPct val="100000"/>
              </a:lnSpc>
              <a:spcBef>
                <a:spcPts val="0"/>
              </a:spcBef>
              <a:buNone/>
            </a:pPr>
            <a:r>
              <a:rPr lang="en-US" dirty="0"/>
              <a:t>Iris Global</a:t>
            </a:r>
          </a:p>
          <a:p>
            <a:pPr marL="0" indent="0">
              <a:lnSpc>
                <a:spcPct val="100000"/>
              </a:lnSpc>
              <a:spcBef>
                <a:spcPts val="0"/>
              </a:spcBef>
              <a:buNone/>
            </a:pPr>
            <a:r>
              <a:rPr lang="en-US" dirty="0"/>
              <a:t>P.O. Box 493995</a:t>
            </a:r>
          </a:p>
          <a:p>
            <a:pPr marL="0" indent="0">
              <a:lnSpc>
                <a:spcPct val="100000"/>
              </a:lnSpc>
              <a:spcBef>
                <a:spcPts val="0"/>
              </a:spcBef>
              <a:buNone/>
            </a:pPr>
            <a:r>
              <a:rPr lang="en-US" dirty="0"/>
              <a:t>Redding, Ca. 96049-3995</a:t>
            </a:r>
          </a:p>
          <a:p>
            <a:r>
              <a:rPr lang="en-US" dirty="0" smtClean="0"/>
              <a:t>Or give </a:t>
            </a:r>
            <a:r>
              <a:rPr lang="en-US" dirty="0"/>
              <a:t>online at irisglobal.org/giving-center</a:t>
            </a:r>
          </a:p>
        </p:txBody>
      </p:sp>
      <p:pic>
        <p:nvPicPr>
          <p:cNvPr id="4" name="Picture 3"/>
          <p:cNvPicPr>
            <a:picLocks noChangeAspect="1"/>
          </p:cNvPicPr>
          <p:nvPr/>
        </p:nvPicPr>
        <p:blipFill>
          <a:blip r:embed="rId2"/>
          <a:stretch>
            <a:fillRect/>
          </a:stretch>
        </p:blipFill>
        <p:spPr>
          <a:xfrm>
            <a:off x="8380412" y="1600200"/>
            <a:ext cx="1642128" cy="2868614"/>
          </a:xfrm>
          <a:prstGeom prst="rect">
            <a:avLst/>
          </a:prstGeom>
        </p:spPr>
      </p:pic>
    </p:spTree>
    <p:extLst>
      <p:ext uri="{BB962C8B-B14F-4D97-AF65-F5344CB8AC3E}">
        <p14:creationId xmlns:p14="http://schemas.microsoft.com/office/powerpoint/2010/main" val="85962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Cyprus</a:t>
            </a:r>
            <a:endParaRPr lang="en-US" dirty="0"/>
          </a:p>
        </p:txBody>
      </p:sp>
      <p:pic>
        <p:nvPicPr>
          <p:cNvPr id="4" name="Content Placeholder 3"/>
          <p:cNvPicPr>
            <a:picLocks noGrp="1" noChangeAspect="1"/>
          </p:cNvPicPr>
          <p:nvPr>
            <p:ph sz="half" idx="2"/>
          </p:nvPr>
        </p:nvPicPr>
        <p:blipFill>
          <a:blip r:embed="rId2"/>
          <a:stretch>
            <a:fillRect/>
          </a:stretch>
        </p:blipFill>
        <p:spPr>
          <a:xfrm>
            <a:off x="6196013" y="2193447"/>
            <a:ext cx="4773612" cy="3487106"/>
          </a:xfrm>
          <a:prstGeom prst="rect">
            <a:avLst/>
          </a:prstGeom>
        </p:spPr>
      </p:pic>
      <p:pic>
        <p:nvPicPr>
          <p:cNvPr id="10" name="Content Placeholder 9"/>
          <p:cNvPicPr>
            <a:picLocks noGrp="1" noChangeAspect="1"/>
          </p:cNvPicPr>
          <p:nvPr>
            <p:ph sz="half" idx="1"/>
          </p:nvPr>
        </p:nvPicPr>
        <p:blipFill>
          <a:blip r:embed="rId3"/>
          <a:stretch>
            <a:fillRect/>
          </a:stretch>
        </p:blipFill>
        <p:spPr>
          <a:xfrm>
            <a:off x="1479566" y="1803400"/>
            <a:ext cx="4252880" cy="4267200"/>
          </a:xfrm>
          <a:prstGeom prst="rect">
            <a:avLst/>
          </a:prstGeom>
        </p:spPr>
      </p:pic>
    </p:spTree>
    <p:extLst>
      <p:ext uri="{BB962C8B-B14F-4D97-AF65-F5344CB8AC3E}">
        <p14:creationId xmlns:p14="http://schemas.microsoft.com/office/powerpoint/2010/main" val="233417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25883" y="914400"/>
            <a:ext cx="2844060" cy="5156201"/>
          </a:xfrm>
        </p:spPr>
        <p:txBody>
          <a:bodyPr/>
          <a:lstStyle/>
          <a:p>
            <a:r>
              <a:rPr lang="en-US" dirty="0" smtClean="0"/>
              <a:t>Iraqi Kurdistan</a:t>
            </a:r>
          </a:p>
          <a:p>
            <a:r>
              <a:rPr lang="en-US" dirty="0" smtClean="0"/>
              <a:t>(Southern Kurdistan)</a:t>
            </a:r>
          </a:p>
          <a:p>
            <a:r>
              <a:rPr lang="en-US" dirty="0"/>
              <a:t>Kurds generally consider it to be one of the four parts of a Greater Kurdistan, which also includes parts of southeastern Turkey (Northern Kurdistan), northern Syria (</a:t>
            </a:r>
            <a:r>
              <a:rPr lang="en-US" dirty="0" err="1"/>
              <a:t>Rojava</a:t>
            </a:r>
            <a:r>
              <a:rPr lang="en-US" dirty="0"/>
              <a:t> or Western Kurdistan), and northwestern Iran (Eastern Kurdistan).</a:t>
            </a:r>
          </a:p>
        </p:txBody>
      </p:sp>
      <p:pic>
        <p:nvPicPr>
          <p:cNvPr id="3074" name="Picture 2" descr="  Official territory of the Iraqi Kurdistan Region   Territory controlled by Iraqi Kurdistan   Territory claimed by Iraqi Kurdistan   Rest of Ira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9756" y="914400"/>
            <a:ext cx="5061300" cy="5156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191543" y="5029200"/>
            <a:ext cx="2352675" cy="866775"/>
          </a:xfrm>
          <a:prstGeom prst="rect">
            <a:avLst/>
          </a:prstGeom>
        </p:spPr>
      </p:pic>
      <p:sp>
        <p:nvSpPr>
          <p:cNvPr id="6" name="Rectangle 5"/>
          <p:cNvSpPr/>
          <p:nvPr/>
        </p:nvSpPr>
        <p:spPr>
          <a:xfrm>
            <a:off x="2026268" y="2133600"/>
            <a:ext cx="888471" cy="369332"/>
          </a:xfrm>
          <a:prstGeom prst="rect">
            <a:avLst/>
          </a:prstGeom>
          <a:noFill/>
        </p:spPr>
        <p:txBody>
          <a:bodyPr wrap="square" lIns="91440" tIns="45720" rIns="91440" bIns="45720">
            <a:spAutoFit/>
          </a:bodyPr>
          <a:lstStyle/>
          <a:p>
            <a:pPr algn="ctr"/>
            <a:r>
              <a:rPr lang="en-US"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SYRIA</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Rectangle 7"/>
          <p:cNvSpPr/>
          <p:nvPr/>
        </p:nvSpPr>
        <p:spPr>
          <a:xfrm>
            <a:off x="2228055" y="881102"/>
            <a:ext cx="1227226" cy="369332"/>
          </a:xfrm>
          <a:prstGeom prst="rect">
            <a:avLst/>
          </a:prstGeom>
          <a:noFill/>
        </p:spPr>
        <p:txBody>
          <a:bodyPr wrap="square" lIns="91440" tIns="45720" rIns="91440" bIns="45720">
            <a:spAutoFit/>
          </a:bodyPr>
          <a:lstStyle/>
          <a:p>
            <a:pPr algn="ctr"/>
            <a:r>
              <a:rPr lang="en-US"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TU</a:t>
            </a:r>
            <a:r>
              <a:rPr lang="en-US"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RKEY</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Rectangle 8"/>
          <p:cNvSpPr/>
          <p:nvPr/>
        </p:nvSpPr>
        <p:spPr>
          <a:xfrm>
            <a:off x="3198812" y="3262867"/>
            <a:ext cx="888471" cy="369332"/>
          </a:xfrm>
          <a:prstGeom prst="rect">
            <a:avLst/>
          </a:prstGeom>
          <a:noFill/>
        </p:spPr>
        <p:txBody>
          <a:bodyPr wrap="square" lIns="91440" tIns="45720" rIns="91440" bIns="45720">
            <a:spAutoFit/>
          </a:bodyPr>
          <a:lstStyle/>
          <a:p>
            <a:pPr algn="ctr"/>
            <a:r>
              <a:rPr lang="en-US"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IRAQ</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Rectangle 9"/>
          <p:cNvSpPr/>
          <p:nvPr/>
        </p:nvSpPr>
        <p:spPr>
          <a:xfrm>
            <a:off x="5797903" y="1295400"/>
            <a:ext cx="948354" cy="369332"/>
          </a:xfrm>
          <a:prstGeom prst="rect">
            <a:avLst/>
          </a:prstGeom>
          <a:noFill/>
        </p:spPr>
        <p:txBody>
          <a:bodyPr wrap="square" lIns="91440" tIns="45720" rIns="91440" bIns="45720">
            <a:spAutoFit/>
          </a:bodyPr>
          <a:lstStyle/>
          <a:p>
            <a:pPr algn="ctr"/>
            <a:r>
              <a:rPr lang="en-US"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IRAN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18011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Frontier </a:t>
            </a:r>
            <a:r>
              <a:rPr lang="en-US" dirty="0"/>
              <a:t>Alliance International: </a:t>
            </a:r>
            <a:r>
              <a:rPr lang="en-US" dirty="0" smtClean="0"/>
              <a:t>www.faimission.org</a:t>
            </a:r>
            <a:endParaRPr lang="en-US" dirty="0"/>
          </a:p>
        </p:txBody>
      </p:sp>
      <p:pic>
        <p:nvPicPr>
          <p:cNvPr id="2" name="Content Placeholder 1"/>
          <p:cNvPicPr>
            <a:picLocks noGrp="1" noChangeAspect="1"/>
          </p:cNvPicPr>
          <p:nvPr>
            <p:ph idx="1"/>
          </p:nvPr>
        </p:nvPicPr>
        <p:blipFill>
          <a:blip r:embed="rId2"/>
          <a:stretch>
            <a:fillRect/>
          </a:stretch>
        </p:blipFill>
        <p:spPr>
          <a:xfrm>
            <a:off x="2459559" y="1803400"/>
            <a:ext cx="7269707" cy="4267200"/>
          </a:xfrm>
          <a:prstGeom prst="rect">
            <a:avLst/>
          </a:prstGeom>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Peshmerga</a:t>
            </a:r>
            <a:endParaRPr lang="en-US" dirty="0"/>
          </a:p>
        </p:txBody>
      </p:sp>
      <p:sp>
        <p:nvSpPr>
          <p:cNvPr id="4" name="Content Placeholder 3"/>
          <p:cNvSpPr>
            <a:spLocks noGrp="1"/>
          </p:cNvSpPr>
          <p:nvPr>
            <p:ph sz="half" idx="2"/>
          </p:nvPr>
        </p:nvSpPr>
        <p:spPr/>
        <p:txBody>
          <a:bodyPr>
            <a:normAutofit lnSpcReduction="10000"/>
          </a:bodyPr>
          <a:lstStyle/>
          <a:p>
            <a:r>
              <a:rPr lang="en-US" dirty="0"/>
              <a:t>Kurdish fighters in northern Iraq</a:t>
            </a:r>
          </a:p>
          <a:p>
            <a:r>
              <a:rPr lang="en-US" dirty="0" smtClean="0"/>
              <a:t>Name </a:t>
            </a:r>
            <a:r>
              <a:rPr lang="en-US" dirty="0" smtClean="0"/>
              <a:t>translates to “those who face death”</a:t>
            </a:r>
          </a:p>
          <a:p>
            <a:r>
              <a:rPr lang="en-US" dirty="0" smtClean="0"/>
              <a:t>Responsible </a:t>
            </a:r>
            <a:r>
              <a:rPr lang="en-US" dirty="0"/>
              <a:t>for defending the land, people and institutions of the Kurdistan </a:t>
            </a:r>
            <a:r>
              <a:rPr lang="en-US" dirty="0" smtClean="0"/>
              <a:t>Region</a:t>
            </a:r>
          </a:p>
          <a:p>
            <a:r>
              <a:rPr lang="en-US" dirty="0" smtClean="0"/>
              <a:t>Played a key role in capturing Saddam Hussein</a:t>
            </a:r>
          </a:p>
          <a:p>
            <a:r>
              <a:rPr lang="en-US" dirty="0" smtClean="0"/>
              <a:t>Fight </a:t>
            </a:r>
            <a:r>
              <a:rPr lang="en-US" dirty="0" smtClean="0"/>
              <a:t>Islamist militants of the Islamic State (ISIS)</a:t>
            </a:r>
            <a:endParaRPr lang="en-US" dirty="0"/>
          </a:p>
        </p:txBody>
      </p:sp>
      <p:pic>
        <p:nvPicPr>
          <p:cNvPr id="4100" name="Picture 4" descr="Image resul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81260" y="213360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836612" y="4048125"/>
            <a:ext cx="2105025" cy="2105025"/>
          </a:xfrm>
          <a:prstGeom prst="rect">
            <a:avLst/>
          </a:prstGeom>
        </p:spPr>
      </p:pic>
      <p:pic>
        <p:nvPicPr>
          <p:cNvPr id="7" name="Picture 6"/>
          <p:cNvPicPr>
            <a:picLocks noChangeAspect="1"/>
          </p:cNvPicPr>
          <p:nvPr/>
        </p:nvPicPr>
        <p:blipFill>
          <a:blip r:embed="rId4"/>
          <a:stretch>
            <a:fillRect/>
          </a:stretch>
        </p:blipFill>
        <p:spPr>
          <a:xfrm>
            <a:off x="373836" y="1752600"/>
            <a:ext cx="2388358" cy="1600200"/>
          </a:xfrm>
          <a:prstGeom prst="rect">
            <a:avLst/>
          </a:prstGeom>
        </p:spPr>
      </p:pic>
    </p:spTree>
    <p:extLst>
      <p:ext uri="{BB962C8B-B14F-4D97-AF65-F5344CB8AC3E}">
        <p14:creationId xmlns:p14="http://schemas.microsoft.com/office/powerpoint/2010/main" val="152047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Mosul: Nineveh ruins (capital of Assyria)</a:t>
            </a:r>
            <a:endParaRPr lang="en-US" dirty="0"/>
          </a:p>
        </p:txBody>
      </p:sp>
      <p:pic>
        <p:nvPicPr>
          <p:cNvPr id="5" name="Content Placeholder 4"/>
          <p:cNvPicPr>
            <a:picLocks noGrp="1" noChangeAspect="1"/>
          </p:cNvPicPr>
          <p:nvPr>
            <p:ph sz="half" idx="1"/>
          </p:nvPr>
        </p:nvPicPr>
        <p:blipFill>
          <a:blip r:embed="rId2"/>
          <a:stretch>
            <a:fillRect/>
          </a:stretch>
        </p:blipFill>
        <p:spPr>
          <a:xfrm>
            <a:off x="1353344" y="1893887"/>
            <a:ext cx="4505325" cy="4086225"/>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96013" y="1901326"/>
            <a:ext cx="4773612" cy="4071348"/>
          </a:xfrm>
          <a:prstGeom prst="rect">
            <a:avLst/>
          </a:prstGeom>
        </p:spPr>
      </p:pic>
    </p:spTree>
    <p:extLst>
      <p:ext uri="{BB962C8B-B14F-4D97-AF65-F5344CB8AC3E}">
        <p14:creationId xmlns:p14="http://schemas.microsoft.com/office/powerpoint/2010/main" val="149497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Kurdistan</a:t>
            </a:r>
            <a:endParaRPr lang="en-US" dirty="0"/>
          </a:p>
        </p:txBody>
      </p:sp>
      <p:pic>
        <p:nvPicPr>
          <p:cNvPr id="6" name="Picture 5"/>
          <p:cNvPicPr>
            <a:picLocks noChangeAspect="1"/>
          </p:cNvPicPr>
          <p:nvPr/>
        </p:nvPicPr>
        <p:blipFill>
          <a:blip r:embed="rId2"/>
          <a:stretch>
            <a:fillRect/>
          </a:stretch>
        </p:blipFill>
        <p:spPr>
          <a:xfrm>
            <a:off x="836612" y="3938586"/>
            <a:ext cx="6629400" cy="2095500"/>
          </a:xfrm>
          <a:prstGeom prst="rect">
            <a:avLst/>
          </a:prstGeom>
        </p:spPr>
      </p:pic>
      <p:pic>
        <p:nvPicPr>
          <p:cNvPr id="8" name="Content Placeholder 7"/>
          <p:cNvPicPr>
            <a:picLocks noGrp="1" noChangeAspect="1"/>
          </p:cNvPicPr>
          <p:nvPr>
            <p:ph idx="1"/>
          </p:nvPr>
        </p:nvPicPr>
        <p:blipFill>
          <a:blip r:embed="rId3"/>
          <a:stretch>
            <a:fillRect/>
          </a:stretch>
        </p:blipFill>
        <p:spPr>
          <a:xfrm>
            <a:off x="836612" y="1802605"/>
            <a:ext cx="6667500" cy="1933575"/>
          </a:xfrm>
          <a:prstGeom prst="rect">
            <a:avLst/>
          </a:prstGeom>
        </p:spPr>
      </p:pic>
      <p:pic>
        <p:nvPicPr>
          <p:cNvPr id="9" name="Picture 8"/>
          <p:cNvPicPr>
            <a:picLocks noChangeAspect="1"/>
          </p:cNvPicPr>
          <p:nvPr/>
        </p:nvPicPr>
        <p:blipFill>
          <a:blip r:embed="rId4"/>
          <a:stretch>
            <a:fillRect/>
          </a:stretch>
        </p:blipFill>
        <p:spPr>
          <a:xfrm>
            <a:off x="7694612" y="1802605"/>
            <a:ext cx="3799942" cy="4231481"/>
          </a:xfrm>
          <a:prstGeom prst="rect">
            <a:avLst/>
          </a:prstGeom>
        </p:spPr>
      </p:pic>
    </p:spTree>
    <p:extLst>
      <p:ext uri="{BB962C8B-B14F-4D97-AF65-F5344CB8AC3E}">
        <p14:creationId xmlns:p14="http://schemas.microsoft.com/office/powerpoint/2010/main" val="94428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Barb in Uganda</a:t>
            </a:r>
            <a:endParaRPr lang="en-US" dirty="0"/>
          </a:p>
        </p:txBody>
      </p:sp>
      <p:pic>
        <p:nvPicPr>
          <p:cNvPr id="4" name="Content Placeholder 3"/>
          <p:cNvPicPr>
            <a:picLocks noGrp="1" noChangeAspect="1"/>
          </p:cNvPicPr>
          <p:nvPr>
            <p:ph idx="1"/>
          </p:nvPr>
        </p:nvPicPr>
        <p:blipFill>
          <a:blip r:embed="rId2"/>
          <a:stretch>
            <a:fillRect/>
          </a:stretch>
        </p:blipFill>
        <p:spPr>
          <a:xfrm>
            <a:off x="400748" y="1765300"/>
            <a:ext cx="6912864" cy="4267200"/>
          </a:xfrm>
          <a:prstGeom prst="rect">
            <a:avLst/>
          </a:prstGeom>
        </p:spPr>
      </p:pic>
      <p:pic>
        <p:nvPicPr>
          <p:cNvPr id="5" name="Picture 4"/>
          <p:cNvPicPr>
            <a:picLocks noChangeAspect="1"/>
          </p:cNvPicPr>
          <p:nvPr/>
        </p:nvPicPr>
        <p:blipFill>
          <a:blip r:embed="rId3"/>
          <a:stretch>
            <a:fillRect/>
          </a:stretch>
        </p:blipFill>
        <p:spPr>
          <a:xfrm>
            <a:off x="7449291" y="1778000"/>
            <a:ext cx="4360121" cy="4267200"/>
          </a:xfrm>
          <a:prstGeom prst="rect">
            <a:avLst/>
          </a:prstGeom>
        </p:spPr>
      </p:pic>
    </p:spTree>
    <p:extLst>
      <p:ext uri="{BB962C8B-B14F-4D97-AF65-F5344CB8AC3E}">
        <p14:creationId xmlns:p14="http://schemas.microsoft.com/office/powerpoint/2010/main" val="209901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Cyprus</a:t>
            </a:r>
            <a:endParaRPr lang="en-US" dirty="0"/>
          </a:p>
        </p:txBody>
      </p:sp>
      <p:pic>
        <p:nvPicPr>
          <p:cNvPr id="5" name="Picture 4"/>
          <p:cNvPicPr>
            <a:picLocks noChangeAspect="1"/>
          </p:cNvPicPr>
          <p:nvPr/>
        </p:nvPicPr>
        <p:blipFill>
          <a:blip r:embed="rId2"/>
          <a:stretch>
            <a:fillRect/>
          </a:stretch>
        </p:blipFill>
        <p:spPr>
          <a:xfrm>
            <a:off x="5475268" y="444500"/>
            <a:ext cx="6063460" cy="3768725"/>
          </a:xfrm>
          <a:prstGeom prst="rect">
            <a:avLst/>
          </a:prstGeom>
        </p:spPr>
      </p:pic>
      <p:pic>
        <p:nvPicPr>
          <p:cNvPr id="6" name="Picture 5"/>
          <p:cNvPicPr>
            <a:picLocks noChangeAspect="1"/>
          </p:cNvPicPr>
          <p:nvPr/>
        </p:nvPicPr>
        <p:blipFill>
          <a:blip r:embed="rId3"/>
          <a:stretch>
            <a:fillRect/>
          </a:stretch>
        </p:blipFill>
        <p:spPr>
          <a:xfrm>
            <a:off x="8837612" y="4372588"/>
            <a:ext cx="2838450" cy="1914525"/>
          </a:xfrm>
          <a:prstGeom prst="rect">
            <a:avLst/>
          </a:prstGeom>
        </p:spPr>
      </p:pic>
      <p:pic>
        <p:nvPicPr>
          <p:cNvPr id="7" name="Picture 6"/>
          <p:cNvPicPr>
            <a:picLocks noChangeAspect="1"/>
          </p:cNvPicPr>
          <p:nvPr/>
        </p:nvPicPr>
        <p:blipFill>
          <a:blip r:embed="rId4"/>
          <a:stretch>
            <a:fillRect/>
          </a:stretch>
        </p:blipFill>
        <p:spPr>
          <a:xfrm>
            <a:off x="819977" y="1752600"/>
            <a:ext cx="4335154" cy="2708275"/>
          </a:xfrm>
          <a:prstGeom prst="rect">
            <a:avLst/>
          </a:prstGeom>
        </p:spPr>
      </p:pic>
      <p:pic>
        <p:nvPicPr>
          <p:cNvPr id="4" name="Content Placeholder 3"/>
          <p:cNvPicPr>
            <a:picLocks noGrp="1" noChangeAspect="1"/>
          </p:cNvPicPr>
          <p:nvPr>
            <p:ph idx="1"/>
          </p:nvPr>
        </p:nvPicPr>
        <p:blipFill>
          <a:blip r:embed="rId5"/>
          <a:stretch>
            <a:fillRect/>
          </a:stretch>
        </p:blipFill>
        <p:spPr>
          <a:xfrm>
            <a:off x="5637212" y="4372588"/>
            <a:ext cx="2954051" cy="2022046"/>
          </a:xfrm>
          <a:prstGeom prst="rect">
            <a:avLst/>
          </a:prstGeom>
        </p:spPr>
      </p:pic>
      <p:pic>
        <p:nvPicPr>
          <p:cNvPr id="8" name="Picture 7"/>
          <p:cNvPicPr>
            <a:picLocks noChangeAspect="1"/>
          </p:cNvPicPr>
          <p:nvPr/>
        </p:nvPicPr>
        <p:blipFill>
          <a:blip r:embed="rId6"/>
          <a:stretch>
            <a:fillRect/>
          </a:stretch>
        </p:blipFill>
        <p:spPr>
          <a:xfrm>
            <a:off x="975138" y="4530857"/>
            <a:ext cx="3629025" cy="1799599"/>
          </a:xfrm>
          <a:prstGeom prst="rect">
            <a:avLst/>
          </a:prstGeom>
        </p:spPr>
      </p:pic>
    </p:spTree>
    <p:extLst>
      <p:ext uri="{BB962C8B-B14F-4D97-AF65-F5344CB8AC3E}">
        <p14:creationId xmlns:p14="http://schemas.microsoft.com/office/powerpoint/2010/main" val="242488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purl.org/dc/dcmitype/"/>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271</TotalTime>
  <Words>240</Words>
  <Application>Microsoft Office PowerPoint</Application>
  <PresentationFormat>Custom</PresentationFormat>
  <Paragraphs>31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Constantia</vt:lpstr>
      <vt:lpstr>Books Classic 16x9</vt:lpstr>
      <vt:lpstr>Barb Iman</vt:lpstr>
      <vt:lpstr>Cyprus</vt:lpstr>
      <vt:lpstr>PowerPoint Presentation</vt:lpstr>
      <vt:lpstr>Frontier Alliance International: www.faimission.org</vt:lpstr>
      <vt:lpstr>Peshmerga</vt:lpstr>
      <vt:lpstr>Mosul: Nineveh ruins (capital of Assyria)</vt:lpstr>
      <vt:lpstr>Kurdistan</vt:lpstr>
      <vt:lpstr>Barb in Uganda</vt:lpstr>
      <vt:lpstr>Cyprus</vt:lpstr>
      <vt:lpstr>Isaiah 19:23-25</vt:lpstr>
      <vt:lpstr>Erbil, Kurdistan</vt:lpstr>
      <vt:lpstr>Contact and/or Donate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Carol Simpson</dc:creator>
  <cp:lastModifiedBy>Carol Simpson</cp:lastModifiedBy>
  <cp:revision>17</cp:revision>
  <dcterms:created xsi:type="dcterms:W3CDTF">2016-11-18T23:26:42Z</dcterms:created>
  <dcterms:modified xsi:type="dcterms:W3CDTF">2016-11-19T20:45:31Z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